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  <p:sldMasterId id="2147483654" r:id="rId5"/>
    <p:sldMasterId id="2147483655" r:id="rId6"/>
    <p:sldMasterId id="2147483656" r:id="rId7"/>
    <p:sldMasterId id="214748365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y="6858000" cx="12192000"/>
  <p:notesSz cx="6858000" cy="9144000"/>
  <p:embeddedFontLst>
    <p:embeddedFont>
      <p:font typeface="Tahoma"/>
      <p:regular r:id="rId22"/>
      <p:bold r:id="rId23"/>
    </p:embeddedFont>
    <p:embeddedFont>
      <p:font typeface="Rasa Medium"/>
      <p:regular r:id="rId24"/>
      <p:bold r:id="rId25"/>
      <p:italic r:id="rId26"/>
      <p:boldItalic r:id="rId27"/>
    </p:embeddedFont>
    <p:embeddedFont>
      <p:font typeface="Rasa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C63504-803C-43C8-A166-ECAF8F9A5BF5}">
  <a:tblStyle styleId="{EDC63504-803C-43C8-A166-ECAF8F9A5BF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fill>
          <a:solidFill>
            <a:srgbClr val="E0E0E0"/>
          </a:solidFill>
        </a:fill>
      </a:tcStyle>
    </a:band1H>
    <a:band2H>
      <a:tcTxStyle/>
    </a:band2H>
    <a:band1V>
      <a:tcTxStyle/>
      <a:tcStyle>
        <a:fill>
          <a:solidFill>
            <a:srgbClr val="E0E0E0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font" Target="fonts/Tahoma-regular.fntdata"/><Relationship Id="rId21" Type="http://schemas.openxmlformats.org/officeDocument/2006/relationships/slide" Target="slides/slide12.xml"/><Relationship Id="rId24" Type="http://schemas.openxmlformats.org/officeDocument/2006/relationships/font" Target="fonts/RasaMedium-regular.fntdata"/><Relationship Id="rId23" Type="http://schemas.openxmlformats.org/officeDocument/2006/relationships/font" Target="fonts/Tahoma-bold.fntdata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font" Target="fonts/RasaMedium-italic.fntdata"/><Relationship Id="rId25" Type="http://schemas.openxmlformats.org/officeDocument/2006/relationships/font" Target="fonts/RasaMedium-bold.fntdata"/><Relationship Id="rId28" Type="http://schemas.openxmlformats.org/officeDocument/2006/relationships/font" Target="fonts/Rasa-regular.fntdata"/><Relationship Id="rId27" Type="http://schemas.openxmlformats.org/officeDocument/2006/relationships/font" Target="fonts/RasaMedium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asa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Rasa-boldItalic.fntdata"/><Relationship Id="rId30" Type="http://schemas.openxmlformats.org/officeDocument/2006/relationships/font" Target="fonts/Rasa-italic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al user interface&#10;&#10;Description automatically generated" id="9" name="Google Shape;9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12" name="Google Shape;12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 close up of a logo&#10;&#10;Description automatically generated" id="15" name="Google Shape;1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/>
          <p:nvPr/>
        </p:nvSpPr>
        <p:spPr>
          <a:xfrm>
            <a:off x="0" y="0"/>
            <a:ext cx="12192000" cy="10302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library@dah.edu.sa" TargetMode="External"/><Relationship Id="rId4" Type="http://schemas.openxmlformats.org/officeDocument/2006/relationships/hyperlink" Target="mailto:sgazdar@dah.edu.sa" TargetMode="External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library@dah.edu.sa" TargetMode="External"/><Relationship Id="rId4" Type="http://schemas.openxmlformats.org/officeDocument/2006/relationships/hyperlink" Target="https://www.dah.edu.sa/en/research/library/Pages/About-the-library.aspx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/>
        </p:nvSpPr>
        <p:spPr>
          <a:xfrm>
            <a:off x="741642" y="2064313"/>
            <a:ext cx="10708715" cy="1650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Request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Book/Reference Guideline</a:t>
            </a:r>
            <a:endParaRPr b="0" i="0" sz="5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1"/>
          <p:cNvSpPr txBox="1"/>
          <p:nvPr/>
        </p:nvSpPr>
        <p:spPr>
          <a:xfrm>
            <a:off x="658368" y="4223065"/>
            <a:ext cx="6638544" cy="1650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sng" cap="none" strike="noStrike">
                <a:solidFill>
                  <a:schemeClr val="hlink"/>
                </a:solidFill>
                <a:latin typeface="Rasa"/>
                <a:ea typeface="Rasa"/>
                <a:cs typeface="Rasa"/>
                <a:sym typeface="Rasa"/>
                <a:hlinkClick r:id="rId3"/>
              </a:rPr>
              <a:t>library@dah.edu.sa</a:t>
            </a:r>
            <a:endParaRPr b="0" i="0" sz="2800" u="none" cap="none" strike="noStrike">
              <a:solidFill>
                <a:schemeClr val="lt1"/>
              </a:solidFill>
              <a:latin typeface="Rasa"/>
              <a:ea typeface="Rasa"/>
              <a:cs typeface="Rasa"/>
              <a:sym typeface="Ras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sng" cap="none" strike="noStrike">
                <a:solidFill>
                  <a:schemeClr val="hlink"/>
                </a:solidFill>
                <a:latin typeface="Rasa"/>
                <a:ea typeface="Rasa"/>
                <a:cs typeface="Rasa"/>
                <a:sym typeface="Rasa"/>
                <a:hlinkClick r:id="rId4"/>
              </a:rPr>
              <a:t>sgazdar@dah.edu.sa</a:t>
            </a:r>
            <a:r>
              <a:rPr b="0" i="0" lang="en-US" sz="2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rPr>
              <a:t>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rPr>
              <a:t>Ext: 250 - 371</a:t>
            </a:r>
            <a:endParaRPr/>
          </a:p>
        </p:txBody>
      </p:sp>
      <p:sp>
        <p:nvSpPr>
          <p:cNvPr id="26" name="Google Shape;26;p11"/>
          <p:cNvSpPr/>
          <p:nvPr/>
        </p:nvSpPr>
        <p:spPr>
          <a:xfrm>
            <a:off x="5115939" y="97396"/>
            <a:ext cx="18649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rPr>
              <a:t>DAHU Library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0453" y="685962"/>
            <a:ext cx="1375907" cy="137590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1"/>
          <p:cNvSpPr/>
          <p:nvPr/>
        </p:nvSpPr>
        <p:spPr>
          <a:xfrm>
            <a:off x="10568150" y="6381817"/>
            <a:ext cx="14725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rPr>
              <a:t>AY2022-2023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9236" l="26766" r="27477" t="21285"/>
          <a:stretch/>
        </p:blipFill>
        <p:spPr>
          <a:xfrm>
            <a:off x="3204594" y="1459684"/>
            <a:ext cx="5578680" cy="476494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/>
          <p:nvPr/>
        </p:nvSpPr>
        <p:spPr>
          <a:xfrm>
            <a:off x="8807247" y="2273083"/>
            <a:ext cx="461818" cy="3406263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7F26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0"/>
          <p:cNvSpPr/>
          <p:nvPr/>
        </p:nvSpPr>
        <p:spPr>
          <a:xfrm>
            <a:off x="9295047" y="3619198"/>
            <a:ext cx="871671" cy="714032"/>
          </a:xfrm>
          <a:prstGeom prst="wedgeRectCallout">
            <a:avLst>
              <a:gd fmla="val -40185" name="adj1"/>
              <a:gd fmla="val -38739" name="adj2"/>
            </a:avLst>
          </a:prstGeom>
          <a:solidFill>
            <a:srgbClr val="FBE4D4"/>
          </a:solidFill>
          <a:ln cap="flat" cmpd="sng" w="19050">
            <a:solidFill>
              <a:srgbClr val="7F26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2629"/>
                </a:solidFill>
                <a:latin typeface="Calibri"/>
                <a:ea typeface="Calibri"/>
                <a:cs typeface="Calibri"/>
                <a:sym typeface="Calibri"/>
              </a:rPr>
              <a:t>Fill out the form</a:t>
            </a:r>
            <a:endParaRPr sz="1400">
              <a:solidFill>
                <a:srgbClr val="7F26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4334834" y="6012827"/>
            <a:ext cx="871671" cy="423607"/>
          </a:xfrm>
          <a:prstGeom prst="wedgeRectCallout">
            <a:avLst>
              <a:gd fmla="val 100889" name="adj1"/>
              <a:gd fmla="val -21176" name="adj2"/>
            </a:avLst>
          </a:prstGeom>
          <a:solidFill>
            <a:srgbClr val="FBE4D4"/>
          </a:solidFill>
          <a:ln cap="flat" cmpd="sng" w="19050">
            <a:solidFill>
              <a:srgbClr val="7F26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2629"/>
                </a:solidFill>
                <a:latin typeface="Calibri"/>
                <a:ea typeface="Calibri"/>
                <a:cs typeface="Calibri"/>
                <a:sym typeface="Calibri"/>
              </a:rPr>
              <a:t>Click here </a:t>
            </a:r>
            <a:endParaRPr sz="1400">
              <a:solidFill>
                <a:srgbClr val="7F26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/>
          <p:nvPr/>
        </p:nvSpPr>
        <p:spPr>
          <a:xfrm>
            <a:off x="415637" y="2447375"/>
            <a:ext cx="1013229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Rasa"/>
                <a:ea typeface="Rasa"/>
                <a:cs typeface="Rasa"/>
                <a:sym typeface="Rasa"/>
              </a:rPr>
              <a:t>Visit us: @Main Library -Information Desk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Rasa"/>
                <a:ea typeface="Rasa"/>
                <a:cs typeface="Rasa"/>
                <a:sym typeface="Rasa"/>
              </a:rPr>
              <a:t>Call us: 630-3333 ext. 167,621, 250, 157.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Rasa"/>
                <a:ea typeface="Rasa"/>
                <a:cs typeface="Rasa"/>
                <a:sym typeface="Rasa"/>
              </a:rPr>
              <a:t>Send your inquiry via e-mail: </a:t>
            </a:r>
            <a:r>
              <a:rPr b="1" lang="en-US" sz="1800" u="sng">
                <a:solidFill>
                  <a:schemeClr val="hlink"/>
                </a:solidFill>
                <a:latin typeface="Rasa"/>
                <a:ea typeface="Rasa"/>
                <a:cs typeface="Rasa"/>
                <a:sym typeface="Rasa"/>
                <a:hlinkClick r:id="rId3"/>
              </a:rPr>
              <a:t>library@dah.edu.sa</a:t>
            </a:r>
            <a:r>
              <a:rPr b="1" lang="en-US" sz="1800">
                <a:solidFill>
                  <a:schemeClr val="dk1"/>
                </a:solidFill>
                <a:latin typeface="Rasa"/>
                <a:ea typeface="Rasa"/>
                <a:cs typeface="Rasa"/>
                <a:sym typeface="Rasa"/>
              </a:rPr>
              <a:t>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Rasa"/>
                <a:ea typeface="Rasa"/>
                <a:cs typeface="Rasa"/>
                <a:sym typeface="Rasa"/>
              </a:rPr>
              <a:t>For more information visit DAHU library web page: </a:t>
            </a:r>
            <a:r>
              <a:rPr b="1" lang="en-US" sz="1800" u="sng">
                <a:solidFill>
                  <a:schemeClr val="hlink"/>
                </a:solidFill>
                <a:latin typeface="Rasa"/>
                <a:ea typeface="Rasa"/>
                <a:cs typeface="Rasa"/>
                <a:sym typeface="Rasa"/>
                <a:hlinkClick r:id="rId4"/>
              </a:rPr>
              <a:t>https://www.dah.edu.sa/en/research/library/Pages/About-the-library.aspx</a:t>
            </a:r>
            <a:r>
              <a:rPr b="1" lang="en-US" sz="1800">
                <a:solidFill>
                  <a:schemeClr val="dk1"/>
                </a:solidFill>
                <a:latin typeface="Rasa"/>
                <a:ea typeface="Rasa"/>
                <a:cs typeface="Rasa"/>
                <a:sym typeface="Rasa"/>
              </a:rPr>
              <a:t> </a:t>
            </a:r>
            <a:endParaRPr/>
          </a:p>
        </p:txBody>
      </p:sp>
      <p:sp>
        <p:nvSpPr>
          <p:cNvPr id="109" name="Google Shape;109;p21"/>
          <p:cNvSpPr/>
          <p:nvPr/>
        </p:nvSpPr>
        <p:spPr>
          <a:xfrm>
            <a:off x="512618" y="1505070"/>
            <a:ext cx="111667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2629"/>
                </a:solidFill>
                <a:latin typeface="Calibri"/>
                <a:ea typeface="Calibri"/>
                <a:cs typeface="Calibri"/>
                <a:sym typeface="Calibri"/>
              </a:rPr>
              <a:t>Please do not hesitate to contact us for further information or assistance. </a:t>
            </a:r>
            <a:endParaRPr/>
          </a:p>
        </p:txBody>
      </p:sp>
      <p:sp>
        <p:nvSpPr>
          <p:cNvPr id="110" name="Google Shape;110;p21"/>
          <p:cNvSpPr/>
          <p:nvPr/>
        </p:nvSpPr>
        <p:spPr>
          <a:xfrm>
            <a:off x="4740251" y="137955"/>
            <a:ext cx="33395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Library Contact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415637" y="4573703"/>
            <a:ext cx="1116676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F2629"/>
                </a:solidFill>
                <a:latin typeface="Rasa Medium"/>
                <a:ea typeface="Rasa Medium"/>
                <a:cs typeface="Rasa Medium"/>
                <a:sym typeface="Rasa Medium"/>
              </a:rPr>
              <a:t>We're always happy to hear your feedback on our services, and we welcome suggestions for improvement.</a:t>
            </a:r>
            <a:endParaRPr sz="2800">
              <a:solidFill>
                <a:srgbClr val="7F2629"/>
              </a:solidFill>
              <a:latin typeface="Rasa Medium"/>
              <a:ea typeface="Rasa Medium"/>
              <a:cs typeface="Rasa Medium"/>
              <a:sym typeface="Rasa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/>
        </p:nvSpPr>
        <p:spPr>
          <a:xfrm>
            <a:off x="2706185" y="282551"/>
            <a:ext cx="6622542" cy="562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2629"/>
              </a:buClr>
              <a:buSzPts val="3600"/>
              <a:buFont typeface="Rasa Medium"/>
              <a:buNone/>
            </a:pPr>
            <a:r>
              <a:rPr lang="en-US" sz="3600">
                <a:solidFill>
                  <a:srgbClr val="7F2629"/>
                </a:solidFill>
                <a:latin typeface="Rasa Medium"/>
                <a:ea typeface="Rasa Medium"/>
                <a:cs typeface="Rasa Medium"/>
                <a:sym typeface="Rasa Medium"/>
              </a:rPr>
              <a:t>Thank you</a:t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6582" y="949214"/>
            <a:ext cx="8608291" cy="57388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/>
          <p:nvPr/>
        </p:nvSpPr>
        <p:spPr>
          <a:xfrm>
            <a:off x="2822344" y="-145214"/>
            <a:ext cx="6735113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asa Medium"/>
                <a:ea typeface="Rasa Medium"/>
                <a:cs typeface="Rasa Medium"/>
                <a:sym typeface="Rasa Medium"/>
              </a:rPr>
              <a:t>Library Collection Development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Rasa Medium"/>
                <a:ea typeface="Rasa Medium"/>
                <a:cs typeface="Rasa Medium"/>
                <a:sym typeface="Rasa Medium"/>
              </a:rPr>
              <a:t>(Acquisition)</a:t>
            </a:r>
            <a:endParaRPr/>
          </a:p>
        </p:txBody>
      </p:sp>
      <p:sp>
        <p:nvSpPr>
          <p:cNvPr id="34" name="Google Shape;34;p12"/>
          <p:cNvSpPr/>
          <p:nvPr/>
        </p:nvSpPr>
        <p:spPr>
          <a:xfrm>
            <a:off x="6189900" y="1968238"/>
            <a:ext cx="538099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Library accepts book orders all year long.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Academic departments/programs have responsibility for their quality of collections.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could send the purchase request after submit and sign the textbook requisition form.</a:t>
            </a:r>
            <a:endParaRPr/>
          </a:p>
        </p:txBody>
      </p:sp>
      <p:sp>
        <p:nvSpPr>
          <p:cNvPr id="35" name="Google Shape;35;p12"/>
          <p:cNvSpPr/>
          <p:nvPr/>
        </p:nvSpPr>
        <p:spPr>
          <a:xfrm>
            <a:off x="250876" y="1116670"/>
            <a:ext cx="5380990" cy="465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F2629"/>
                </a:solidFill>
                <a:latin typeface="Calibri"/>
                <a:ea typeface="Calibri"/>
                <a:cs typeface="Calibri"/>
                <a:sym typeface="Calibri"/>
              </a:rPr>
              <a:t>Collection development procedure:</a:t>
            </a:r>
            <a:endParaRPr sz="1200">
              <a:solidFill>
                <a:srgbClr val="7F26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12"/>
          <p:cNvSpPr txBox="1"/>
          <p:nvPr/>
        </p:nvSpPr>
        <p:spPr>
          <a:xfrm>
            <a:off x="10537282" y="6376231"/>
            <a:ext cx="1654718" cy="36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2629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7F2629"/>
                </a:solidFill>
                <a:latin typeface="Rasa"/>
                <a:ea typeface="Rasa"/>
                <a:cs typeface="Rasa"/>
                <a:sym typeface="Rasa"/>
              </a:rPr>
              <a:t>AY2022-2023</a:t>
            </a:r>
            <a:endParaRPr/>
          </a:p>
        </p:txBody>
      </p:sp>
      <p:pic>
        <p:nvPicPr>
          <p:cNvPr id="37" name="Google Shape;3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6692" y="63690"/>
            <a:ext cx="866604" cy="8666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" name="Google Shape;38;p12"/>
          <p:cNvGraphicFramePr/>
          <p:nvPr/>
        </p:nvGraphicFramePr>
        <p:xfrm>
          <a:off x="250876" y="170818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{EDC63504-803C-43C8-A166-ECAF8F9A5BF5}</a:tableStyleId>
              </a:tblPr>
              <a:tblGrid>
                <a:gridCol w="426225"/>
                <a:gridCol w="3559075"/>
                <a:gridCol w="1470525"/>
              </a:tblGrid>
              <a:tr h="314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S. No.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Procedure Steps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Responsibility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</a:tr>
              <a:tr h="372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1.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Selects or requests material for purchase.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 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Faculty/ Librarian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</a:tr>
              <a:tr h="564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2.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Faculty must get the approval for the selected material from Department curriculum committee and the School council by signing the textbook requisition form.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Faculty / Department curriculum committee / School council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</a:tr>
              <a:tr h="448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3.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Send the signed textbook requisition form to the library's email and submit the purchase request form via the library portal.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Faculty/ School - Program Admin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</a:tr>
              <a:tr h="448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4.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Prepares library purchase request for new item.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Librarian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</a:tr>
              <a:tr h="62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5.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Signs the library purchase request and sends it to the Academic Affairs and Finance and Administration Division for the approval Purchasing.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Library Director - Academic Affairs - Finance and Administration Division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</a:tr>
              <a:tr h="448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6.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Send the purchase request to Procurement Unit. 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Librarian 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</a:tr>
              <a:tr h="448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7.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Processes purchase request and receives new material.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Purchasing and Support Services Department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</a:tr>
              <a:tr h="448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8.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Verifies all new and donated library material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Librarian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</a:tr>
              <a:tr h="23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9.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Catalogs new material and places it in the Library Collection.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Catalog Librarian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00" marB="0" marR="57550" marL="575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3"/>
          <p:cNvPicPr preferRelativeResize="0"/>
          <p:nvPr/>
        </p:nvPicPr>
        <p:blipFill rotWithShape="1">
          <a:blip r:embed="rId3">
            <a:alphaModFix/>
          </a:blip>
          <a:srcRect b="9480" l="0" r="1055" t="10152"/>
          <a:stretch/>
        </p:blipFill>
        <p:spPr>
          <a:xfrm>
            <a:off x="0" y="1081652"/>
            <a:ext cx="12192000" cy="551156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3"/>
          <p:cNvSpPr/>
          <p:nvPr/>
        </p:nvSpPr>
        <p:spPr>
          <a:xfrm>
            <a:off x="2209131" y="141940"/>
            <a:ext cx="904568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asa Medium"/>
                <a:ea typeface="Rasa Medium"/>
                <a:cs typeface="Rasa Medium"/>
                <a:sym typeface="Rasa Medium"/>
              </a:rPr>
              <a:t>Access Medad System (Library User Portal)</a:t>
            </a:r>
            <a:endParaRPr/>
          </a:p>
        </p:txBody>
      </p:sp>
      <p:sp>
        <p:nvSpPr>
          <p:cNvPr id="45" name="Google Shape;45;p13"/>
          <p:cNvSpPr/>
          <p:nvPr/>
        </p:nvSpPr>
        <p:spPr>
          <a:xfrm>
            <a:off x="3714659" y="1099617"/>
            <a:ext cx="871671" cy="42360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3"/>
          <p:cNvSpPr/>
          <p:nvPr/>
        </p:nvSpPr>
        <p:spPr>
          <a:xfrm>
            <a:off x="4452943" y="1717598"/>
            <a:ext cx="871671" cy="423607"/>
          </a:xfrm>
          <a:prstGeom prst="wedgeRectCallout">
            <a:avLst>
              <a:gd fmla="val -55020" name="adj1"/>
              <a:gd fmla="val -106332" name="adj2"/>
            </a:avLst>
          </a:prstGeom>
          <a:solidFill>
            <a:srgbClr val="FBE4D4"/>
          </a:solidFill>
          <a:ln cap="flat" cmpd="sng" w="19050">
            <a:solidFill>
              <a:srgbClr val="7F26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2629"/>
                </a:solidFill>
                <a:latin typeface="Calibri"/>
                <a:ea typeface="Calibri"/>
                <a:cs typeface="Calibri"/>
                <a:sym typeface="Calibri"/>
              </a:rPr>
              <a:t>Click here </a:t>
            </a:r>
            <a:endParaRPr sz="1400">
              <a:solidFill>
                <a:srgbClr val="7F26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/>
        </p:nvSpPr>
        <p:spPr>
          <a:xfrm>
            <a:off x="2890678" y="157377"/>
            <a:ext cx="6622542" cy="562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sa Medium"/>
              <a:buNone/>
            </a:pPr>
            <a:r>
              <a:rPr lang="en-US" sz="3600">
                <a:solidFill>
                  <a:schemeClr val="lt1"/>
                </a:solidFill>
                <a:latin typeface="Rasa Medium"/>
                <a:ea typeface="Rasa Medium"/>
                <a:cs typeface="Rasa Medium"/>
                <a:sym typeface="Rasa Medium"/>
              </a:rPr>
              <a:t>Access the Library User Portal</a:t>
            </a:r>
            <a:endParaRPr/>
          </a:p>
        </p:txBody>
      </p:sp>
      <p:pic>
        <p:nvPicPr>
          <p:cNvPr id="52" name="Google Shape;52;p14"/>
          <p:cNvPicPr preferRelativeResize="0"/>
          <p:nvPr/>
        </p:nvPicPr>
        <p:blipFill rotWithShape="1">
          <a:blip r:embed="rId3">
            <a:alphaModFix/>
          </a:blip>
          <a:srcRect b="26359" l="9151" r="9450" t="6728"/>
          <a:stretch/>
        </p:blipFill>
        <p:spPr>
          <a:xfrm>
            <a:off x="301605" y="1134611"/>
            <a:ext cx="11588789" cy="535846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/>
          <p:nvPr/>
        </p:nvSpPr>
        <p:spPr>
          <a:xfrm>
            <a:off x="3409858" y="1071909"/>
            <a:ext cx="871671" cy="42360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4"/>
          <p:cNvSpPr/>
          <p:nvPr/>
        </p:nvSpPr>
        <p:spPr>
          <a:xfrm>
            <a:off x="6640235" y="5622421"/>
            <a:ext cx="1376929" cy="630597"/>
          </a:xfrm>
          <a:prstGeom prst="wedgeRectCallout">
            <a:avLst>
              <a:gd fmla="val -165862" name="adj1"/>
              <a:gd fmla="val -101754" name="adj2"/>
            </a:avLst>
          </a:prstGeom>
          <a:solidFill>
            <a:srgbClr val="FBE4D4"/>
          </a:solidFill>
          <a:ln cap="flat" cmpd="sng" w="19050">
            <a:solidFill>
              <a:srgbClr val="7F26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2629"/>
                </a:solidFill>
                <a:latin typeface="Calibri"/>
                <a:ea typeface="Calibri"/>
                <a:cs typeface="Calibri"/>
                <a:sym typeface="Calibri"/>
              </a:rPr>
              <a:t>Click here to access </a:t>
            </a:r>
            <a:endParaRPr sz="1800">
              <a:solidFill>
                <a:srgbClr val="7F26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/>
        </p:nvSpPr>
        <p:spPr>
          <a:xfrm>
            <a:off x="2466109" y="159407"/>
            <a:ext cx="9033164" cy="562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sa Medium"/>
              <a:buNone/>
            </a:pPr>
            <a:r>
              <a:rPr lang="en-US" sz="4000">
                <a:solidFill>
                  <a:schemeClr val="lt1"/>
                </a:solidFill>
                <a:latin typeface="Rasa Medium"/>
                <a:ea typeface="Rasa Medium"/>
                <a:cs typeface="Rasa Medium"/>
                <a:sym typeface="Rasa Medium"/>
              </a:rPr>
              <a:t>Library Portal Home Page</a:t>
            </a:r>
            <a:endParaRPr/>
          </a:p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3">
            <a:alphaModFix/>
          </a:blip>
          <a:srcRect b="8687" l="2045" r="2197" t="8485"/>
          <a:stretch/>
        </p:blipFill>
        <p:spPr>
          <a:xfrm>
            <a:off x="166252" y="1039095"/>
            <a:ext cx="11850255" cy="576575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/>
          <p:nvPr/>
        </p:nvSpPr>
        <p:spPr>
          <a:xfrm>
            <a:off x="11320329" y="970308"/>
            <a:ext cx="871671" cy="42360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10796747" y="1800092"/>
            <a:ext cx="871671" cy="423607"/>
          </a:xfrm>
          <a:prstGeom prst="wedgeRectCallout">
            <a:avLst>
              <a:gd fmla="val 57300" name="adj1"/>
              <a:gd fmla="val -149941" name="adj2"/>
            </a:avLst>
          </a:prstGeom>
          <a:solidFill>
            <a:srgbClr val="FBE4D4"/>
          </a:solidFill>
          <a:ln cap="flat" cmpd="sng" w="19050">
            <a:solidFill>
              <a:srgbClr val="7F26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2629"/>
                </a:solidFill>
                <a:latin typeface="Calibri"/>
                <a:ea typeface="Calibri"/>
                <a:cs typeface="Calibri"/>
                <a:sym typeface="Calibri"/>
              </a:rPr>
              <a:t>Click here </a:t>
            </a:r>
            <a:endParaRPr sz="1400">
              <a:solidFill>
                <a:srgbClr val="7F26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2535540" y="131679"/>
            <a:ext cx="896816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asa Medium"/>
                <a:ea typeface="Rasa Medium"/>
                <a:cs typeface="Rasa Medium"/>
                <a:sym typeface="Rasa Medium"/>
              </a:rPr>
              <a:t>Enter your DAHU Username and Password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/>
          </a:blip>
          <a:srcRect b="10572" l="2728" r="5642" t="8619"/>
          <a:stretch/>
        </p:blipFill>
        <p:spPr>
          <a:xfrm>
            <a:off x="288734" y="1048333"/>
            <a:ext cx="11445681" cy="567798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/>
          <p:nvPr/>
        </p:nvSpPr>
        <p:spPr>
          <a:xfrm>
            <a:off x="4543580" y="5494368"/>
            <a:ext cx="1376929" cy="630597"/>
          </a:xfrm>
          <a:prstGeom prst="wedgeRectCallout">
            <a:avLst>
              <a:gd fmla="val -125614" name="adj1"/>
              <a:gd fmla="val 91586" name="adj2"/>
            </a:avLst>
          </a:prstGeom>
          <a:solidFill>
            <a:srgbClr val="FBE4D4"/>
          </a:solidFill>
          <a:ln cap="flat" cmpd="sng" w="19050">
            <a:solidFill>
              <a:srgbClr val="7F26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2629"/>
                </a:solidFill>
                <a:latin typeface="Calibri"/>
                <a:ea typeface="Calibri"/>
                <a:cs typeface="Calibri"/>
                <a:sym typeface="Calibri"/>
              </a:rPr>
              <a:t>Click here to Login</a:t>
            </a:r>
            <a:endParaRPr sz="1800">
              <a:solidFill>
                <a:srgbClr val="7F26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6"/>
          <p:cNvSpPr/>
          <p:nvPr/>
        </p:nvSpPr>
        <p:spPr>
          <a:xfrm>
            <a:off x="2447605" y="6235035"/>
            <a:ext cx="1274650" cy="42360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b="8687" l="2045" r="2197" t="8485"/>
          <a:stretch/>
        </p:blipFill>
        <p:spPr>
          <a:xfrm>
            <a:off x="166252" y="1039095"/>
            <a:ext cx="11850255" cy="576575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/>
          <p:nvPr/>
        </p:nvSpPr>
        <p:spPr>
          <a:xfrm>
            <a:off x="11320329" y="970308"/>
            <a:ext cx="871671" cy="42360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7"/>
          <p:cNvSpPr/>
          <p:nvPr/>
        </p:nvSpPr>
        <p:spPr>
          <a:xfrm>
            <a:off x="10796747" y="1800092"/>
            <a:ext cx="871671" cy="423607"/>
          </a:xfrm>
          <a:prstGeom prst="wedgeRectCallout">
            <a:avLst>
              <a:gd fmla="val 57300" name="adj1"/>
              <a:gd fmla="val -149941" name="adj2"/>
            </a:avLst>
          </a:prstGeom>
          <a:solidFill>
            <a:srgbClr val="FBE4D4"/>
          </a:solidFill>
          <a:ln cap="flat" cmpd="sng" w="19050">
            <a:solidFill>
              <a:srgbClr val="7F26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2629"/>
                </a:solidFill>
                <a:latin typeface="Calibri"/>
                <a:ea typeface="Calibri"/>
                <a:cs typeface="Calibri"/>
                <a:sym typeface="Calibri"/>
              </a:rPr>
              <a:t>Click here </a:t>
            </a:r>
            <a:endParaRPr sz="1400">
              <a:solidFill>
                <a:srgbClr val="7F26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1820156" y="253450"/>
            <a:ext cx="9033164" cy="562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sa Medium"/>
              <a:buNone/>
            </a:pPr>
            <a:r>
              <a:rPr lang="en-US" sz="4000">
                <a:solidFill>
                  <a:schemeClr val="lt1"/>
                </a:solidFill>
                <a:latin typeface="Rasa Medium"/>
                <a:ea typeface="Rasa Medium"/>
                <a:cs typeface="Rasa Medium"/>
                <a:sym typeface="Rasa Medium"/>
              </a:rPr>
              <a:t>Library Portal Home Page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2784728" y="165503"/>
            <a:ext cx="6622542" cy="562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sa Medium"/>
              <a:buNone/>
            </a:pPr>
            <a:r>
              <a:rPr lang="en-US" sz="4400">
                <a:solidFill>
                  <a:schemeClr val="lt1"/>
                </a:solidFill>
                <a:latin typeface="Rasa Medium"/>
                <a:ea typeface="Rasa Medium"/>
                <a:cs typeface="Rasa Medium"/>
                <a:sym typeface="Rasa Medium"/>
              </a:rPr>
              <a:t>Select “E-Services”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16452" l="2547" r="4358" t="8507"/>
          <a:stretch/>
        </p:blipFill>
        <p:spPr>
          <a:xfrm>
            <a:off x="70671" y="1082022"/>
            <a:ext cx="11960970" cy="542319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/>
          <p:nvPr/>
        </p:nvSpPr>
        <p:spPr>
          <a:xfrm>
            <a:off x="10846679" y="964576"/>
            <a:ext cx="1274650" cy="90684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/>
          <p:nvPr/>
        </p:nvSpPr>
        <p:spPr>
          <a:xfrm>
            <a:off x="4596416" y="1082180"/>
            <a:ext cx="571202" cy="42360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/>
          <p:nvPr/>
        </p:nvSpPr>
        <p:spPr>
          <a:xfrm>
            <a:off x="4997173" y="1589834"/>
            <a:ext cx="871671" cy="423607"/>
          </a:xfrm>
          <a:prstGeom prst="wedgeRectCallout">
            <a:avLst>
              <a:gd fmla="val -55020" name="adj1"/>
              <a:gd fmla="val -106332" name="adj2"/>
            </a:avLst>
          </a:prstGeom>
          <a:solidFill>
            <a:srgbClr val="FBE4D4"/>
          </a:solidFill>
          <a:ln cap="flat" cmpd="sng" w="19050">
            <a:solidFill>
              <a:srgbClr val="7F26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2629"/>
                </a:solidFill>
                <a:latin typeface="Calibri"/>
                <a:ea typeface="Calibri"/>
                <a:cs typeface="Calibri"/>
                <a:sym typeface="Calibri"/>
              </a:rPr>
              <a:t>Click here </a:t>
            </a:r>
            <a:endParaRPr sz="1400">
              <a:solidFill>
                <a:srgbClr val="7F26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07754"/>
            <a:ext cx="12192000" cy="456127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2784727" y="165503"/>
            <a:ext cx="7651177" cy="562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sa Medium"/>
              <a:buNone/>
            </a:pPr>
            <a:r>
              <a:rPr lang="en-US" sz="4400">
                <a:solidFill>
                  <a:schemeClr val="lt1"/>
                </a:solidFill>
                <a:latin typeface="Rasa Medium"/>
                <a:ea typeface="Rasa Medium"/>
                <a:cs typeface="Rasa Medium"/>
                <a:sym typeface="Rasa Medium"/>
              </a:rPr>
              <a:t>Select “Purchase Request Form”</a:t>
            </a:r>
            <a:endParaRPr/>
          </a:p>
        </p:txBody>
      </p:sp>
      <p:sp>
        <p:nvSpPr>
          <p:cNvPr id="94" name="Google Shape;94;p19"/>
          <p:cNvSpPr/>
          <p:nvPr/>
        </p:nvSpPr>
        <p:spPr>
          <a:xfrm>
            <a:off x="3652008" y="3554174"/>
            <a:ext cx="1691780" cy="51238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4753892" y="5272600"/>
            <a:ext cx="871671" cy="423607"/>
          </a:xfrm>
          <a:prstGeom prst="wedgeRectCallout">
            <a:avLst>
              <a:gd fmla="val -55020" name="adj1"/>
              <a:gd fmla="val -106332" name="adj2"/>
            </a:avLst>
          </a:prstGeom>
          <a:solidFill>
            <a:srgbClr val="FBE4D4"/>
          </a:solidFill>
          <a:ln cap="flat" cmpd="sng" w="19050">
            <a:solidFill>
              <a:srgbClr val="7F26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2629"/>
                </a:solidFill>
                <a:latin typeface="Calibri"/>
                <a:ea typeface="Calibri"/>
                <a:cs typeface="Calibri"/>
                <a:sym typeface="Calibri"/>
              </a:rPr>
              <a:t>Click here </a:t>
            </a:r>
            <a:endParaRPr sz="1400">
              <a:solidFill>
                <a:srgbClr val="7F26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